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49"/>
  </p:notesMasterIdLst>
  <p:handoutMasterIdLst>
    <p:handoutMasterId r:id="rId50"/>
  </p:handoutMasterIdLst>
  <p:sldIdLst>
    <p:sldId id="329" r:id="rId2"/>
    <p:sldId id="257" r:id="rId3"/>
    <p:sldId id="1400" r:id="rId4"/>
    <p:sldId id="1403" r:id="rId5"/>
    <p:sldId id="1404" r:id="rId6"/>
    <p:sldId id="1473" r:id="rId7"/>
    <p:sldId id="1474" r:id="rId8"/>
    <p:sldId id="1475" r:id="rId9"/>
    <p:sldId id="1476" r:id="rId10"/>
    <p:sldId id="1487" r:id="rId11"/>
    <p:sldId id="1488" r:id="rId12"/>
    <p:sldId id="1425" r:id="rId13"/>
    <p:sldId id="1417" r:id="rId14"/>
    <p:sldId id="1418" r:id="rId15"/>
    <p:sldId id="1489" r:id="rId16"/>
    <p:sldId id="1490" r:id="rId17"/>
    <p:sldId id="1491" r:id="rId18"/>
    <p:sldId id="1501" r:id="rId19"/>
    <p:sldId id="1502" r:id="rId20"/>
    <p:sldId id="1426" r:id="rId21"/>
    <p:sldId id="1421" r:id="rId22"/>
    <p:sldId id="1513" r:id="rId23"/>
    <p:sldId id="1514" r:id="rId24"/>
    <p:sldId id="1503" r:id="rId25"/>
    <p:sldId id="1504" r:id="rId26"/>
    <p:sldId id="1505" r:id="rId27"/>
    <p:sldId id="1515" r:id="rId28"/>
    <p:sldId id="1516" r:id="rId29"/>
    <p:sldId id="1518" r:id="rId30"/>
    <p:sldId id="1519" r:id="rId31"/>
    <p:sldId id="1520" r:id="rId32"/>
    <p:sldId id="1530" r:id="rId33"/>
    <p:sldId id="1531" r:id="rId34"/>
    <p:sldId id="1532" r:id="rId35"/>
    <p:sldId id="1533" r:id="rId36"/>
    <p:sldId id="1534" r:id="rId37"/>
    <p:sldId id="1537" r:id="rId38"/>
    <p:sldId id="1539" r:id="rId39"/>
    <p:sldId id="1540" r:id="rId40"/>
    <p:sldId id="1535" r:id="rId41"/>
    <p:sldId id="1536" r:id="rId42"/>
    <p:sldId id="1253" r:id="rId43"/>
    <p:sldId id="1254" r:id="rId44"/>
    <p:sldId id="1517" r:id="rId45"/>
    <p:sldId id="1194" r:id="rId46"/>
    <p:sldId id="804" r:id="rId47"/>
    <p:sldId id="964" r:id="rId48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80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6.xml"/><Relationship Id="rId18" Type="http://schemas.openxmlformats.org/officeDocument/2006/relationships/slide" Target="slides/slide22.xml"/><Relationship Id="rId26" Type="http://schemas.openxmlformats.org/officeDocument/2006/relationships/slide" Target="slides/slide31.xml"/><Relationship Id="rId3" Type="http://schemas.openxmlformats.org/officeDocument/2006/relationships/slide" Target="slides/slide5.xml"/><Relationship Id="rId21" Type="http://schemas.openxmlformats.org/officeDocument/2006/relationships/slide" Target="slides/slide25.xml"/><Relationship Id="rId34" Type="http://schemas.openxmlformats.org/officeDocument/2006/relationships/slide" Target="slides/slide40.xml"/><Relationship Id="rId7" Type="http://schemas.openxmlformats.org/officeDocument/2006/relationships/slide" Target="slides/slide9.xml"/><Relationship Id="rId12" Type="http://schemas.openxmlformats.org/officeDocument/2006/relationships/slide" Target="slides/slide15.xml"/><Relationship Id="rId17" Type="http://schemas.openxmlformats.org/officeDocument/2006/relationships/slide" Target="slides/slide21.xml"/><Relationship Id="rId25" Type="http://schemas.openxmlformats.org/officeDocument/2006/relationships/slide" Target="slides/slide30.xml"/><Relationship Id="rId33" Type="http://schemas.openxmlformats.org/officeDocument/2006/relationships/slide" Target="slides/slide39.xml"/><Relationship Id="rId2" Type="http://schemas.openxmlformats.org/officeDocument/2006/relationships/slide" Target="slides/slide2.xml"/><Relationship Id="rId16" Type="http://schemas.openxmlformats.org/officeDocument/2006/relationships/slide" Target="slides/slide19.xml"/><Relationship Id="rId20" Type="http://schemas.openxmlformats.org/officeDocument/2006/relationships/slide" Target="slides/slide24.xml"/><Relationship Id="rId29" Type="http://schemas.openxmlformats.org/officeDocument/2006/relationships/slide" Target="slides/slide35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1" Type="http://schemas.openxmlformats.org/officeDocument/2006/relationships/slide" Target="slides/slide14.xml"/><Relationship Id="rId24" Type="http://schemas.openxmlformats.org/officeDocument/2006/relationships/slide" Target="slides/slide28.xml"/><Relationship Id="rId32" Type="http://schemas.openxmlformats.org/officeDocument/2006/relationships/slide" Target="slides/slide38.xml"/><Relationship Id="rId5" Type="http://schemas.openxmlformats.org/officeDocument/2006/relationships/slide" Target="slides/slide7.xml"/><Relationship Id="rId15" Type="http://schemas.openxmlformats.org/officeDocument/2006/relationships/slide" Target="slides/slide18.xml"/><Relationship Id="rId23" Type="http://schemas.openxmlformats.org/officeDocument/2006/relationships/slide" Target="slides/slide27.xml"/><Relationship Id="rId28" Type="http://schemas.openxmlformats.org/officeDocument/2006/relationships/slide" Target="slides/slide33.xml"/><Relationship Id="rId10" Type="http://schemas.openxmlformats.org/officeDocument/2006/relationships/slide" Target="slides/slide13.xml"/><Relationship Id="rId19" Type="http://schemas.openxmlformats.org/officeDocument/2006/relationships/slide" Target="slides/slide23.xml"/><Relationship Id="rId31" Type="http://schemas.openxmlformats.org/officeDocument/2006/relationships/slide" Target="slides/slide37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7.xml"/><Relationship Id="rId22" Type="http://schemas.openxmlformats.org/officeDocument/2006/relationships/slide" Target="slides/slide26.xml"/><Relationship Id="rId27" Type="http://schemas.openxmlformats.org/officeDocument/2006/relationships/slide" Target="slides/slide32.xml"/><Relationship Id="rId30" Type="http://schemas.openxmlformats.org/officeDocument/2006/relationships/slide" Target="slides/slide36.xml"/><Relationship Id="rId35" Type="http://schemas.openxmlformats.org/officeDocument/2006/relationships/slide" Target="slides/slide41.xml"/><Relationship Id="rId8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425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42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C91F956-4F33-421D-9833-7B385DC1284F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907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90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82E7095-7F85-4370-AEF0-FCFBF9BF06E9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907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90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82E7095-7F85-4370-AEF0-FCFBF9BF06E9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6010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5623A576-3C53-4C82-B8EE-8D912C1FFC50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cYG2yY_u0m1aotcA4hrRgQ" TargetMode="External"/><Relationship Id="rId3" Type="http://schemas.openxmlformats.org/officeDocument/2006/relationships/hyperlink" Target="mailto:prgbruce@gmail.com" TargetMode="External"/><Relationship Id="rId7" Type="http://schemas.openxmlformats.org/officeDocument/2006/relationships/hyperlink" Target="http://arduino.kktix.cc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groups/Arduino.Taiwan/" TargetMode="External"/><Relationship Id="rId5" Type="http://schemas.openxmlformats.org/officeDocument/2006/relationships/hyperlink" Target="https://github.com/brucetsao/BruceCourses/tree/master/20160728_NTU" TargetMode="External"/><Relationship Id="rId4" Type="http://schemas.openxmlformats.org/officeDocument/2006/relationships/hyperlink" Target="http://taiwanarduino.blogspot.tw/" TargetMode="External"/><Relationship Id="rId9" Type="http://schemas.openxmlformats.org/officeDocument/2006/relationships/image" Target="../media/image2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u.com.tw/store/ultima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zh-TW" altLang="zh-TW" sz="4000" dirty="0"/>
              <a:t>動力機械工作坊</a:t>
            </a:r>
            <a:r>
              <a:rPr lang="en-US" altLang="zh-TW" sz="4000" b="1" dirty="0"/>
              <a:t/>
            </a:r>
            <a:br>
              <a:rPr lang="en-US" altLang="zh-TW" sz="4000" b="1" dirty="0"/>
            </a:br>
            <a:r>
              <a:rPr lang="zh-TW" altLang="en-US" sz="4000" b="1" dirty="0"/>
              <a:t>手機控制篇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/>
              <a:t>講師：曹永忠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/>
              <a:t>台灣大學台大創新設計學院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/>
              <a:t>日期：</a:t>
            </a:r>
            <a:r>
              <a:rPr lang="en-US" altLang="zh-TW" sz="2200" dirty="0"/>
              <a:t>2017</a:t>
            </a:r>
            <a:r>
              <a:rPr lang="zh-TW" altLang="en-US" sz="2200" dirty="0"/>
              <a:t>年</a:t>
            </a:r>
            <a:r>
              <a:rPr lang="en-US" altLang="zh-TW" sz="2200" dirty="0"/>
              <a:t>1</a:t>
            </a:r>
            <a:r>
              <a:rPr lang="zh-TW" altLang="en-US" sz="2200" dirty="0"/>
              <a:t>月</a:t>
            </a:r>
            <a:r>
              <a:rPr lang="en-US" altLang="zh-TW" sz="2200" dirty="0"/>
              <a:t>15</a:t>
            </a:r>
            <a:r>
              <a:rPr lang="zh-TW" altLang="en-US" sz="2200" dirty="0"/>
              <a:t>日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smtClean="0"/>
              <a:t>BT_Car02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3069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/>
              <a:t>BT_Car02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Servo.h</a:t>
            </a:r>
            <a:r>
              <a:rPr lang="en-US" altLang="zh-TW" kern="0" dirty="0"/>
              <a:t>&gt;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使用</a:t>
            </a:r>
            <a:r>
              <a:rPr lang="zh-TW" altLang="en-US" kern="0" dirty="0"/>
              <a:t>舵</a:t>
            </a:r>
            <a:r>
              <a:rPr lang="zh-TW" altLang="en-US" kern="0" dirty="0" smtClean="0"/>
              <a:t>機控制物件</a:t>
            </a:r>
            <a:endParaRPr lang="en-US" altLang="zh-TW" kern="0" dirty="0" smtClean="0"/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#define Servo1Pin </a:t>
            </a:r>
            <a:r>
              <a:rPr lang="it-IT" altLang="zh-TW" kern="0" dirty="0" smtClean="0">
                <a:latin typeface="標楷體" pitchFamily="65" charset="-120"/>
              </a:rPr>
              <a:t>12		</a:t>
            </a:r>
            <a:r>
              <a:rPr lang="zh-TW" altLang="en-US" kern="0" dirty="0" smtClean="0">
                <a:latin typeface="標楷體" pitchFamily="65" charset="-120"/>
              </a:rPr>
              <a:t>第一個舵機控制腳位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#define Servo2Pin </a:t>
            </a:r>
            <a:r>
              <a:rPr lang="it-IT" altLang="zh-TW" kern="0" dirty="0" smtClean="0">
                <a:latin typeface="標楷體" pitchFamily="65" charset="-120"/>
              </a:rPr>
              <a:t>13		</a:t>
            </a:r>
            <a:r>
              <a:rPr lang="zh-TW" altLang="en-US" kern="0" dirty="0" smtClean="0">
                <a:latin typeface="標楷體" pitchFamily="65" charset="-120"/>
              </a:rPr>
              <a:t>第二個</a:t>
            </a:r>
            <a:r>
              <a:rPr lang="zh-TW" altLang="en-US" kern="0" dirty="0">
                <a:latin typeface="標楷體" pitchFamily="65" charset="-120"/>
              </a:rPr>
              <a:t>舵機控制腳位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Servo myservo1</a:t>
            </a:r>
            <a:r>
              <a:rPr lang="it-IT" altLang="zh-TW" kern="0" dirty="0" smtClean="0">
                <a:latin typeface="標楷體" pitchFamily="65" charset="-120"/>
              </a:rPr>
              <a:t>;			</a:t>
            </a:r>
            <a:r>
              <a:rPr lang="zh-TW" altLang="en-US" kern="0" dirty="0" smtClean="0">
                <a:latin typeface="標楷體" pitchFamily="65" charset="-120"/>
              </a:rPr>
              <a:t>產生第一個</a:t>
            </a:r>
            <a:r>
              <a:rPr lang="zh-TW" altLang="en-US" kern="0" dirty="0">
                <a:latin typeface="標楷體" pitchFamily="65" charset="-120"/>
              </a:rPr>
              <a:t>舵</a:t>
            </a:r>
            <a:r>
              <a:rPr lang="zh-TW" altLang="en-US" kern="0" dirty="0" smtClean="0">
                <a:latin typeface="標楷體" pitchFamily="65" charset="-120"/>
              </a:rPr>
              <a:t>機物件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Servo myservo2;</a:t>
            </a:r>
            <a:r>
              <a:rPr lang="it-IT" altLang="zh-TW" kern="0" dirty="0" smtClean="0">
                <a:latin typeface="標楷體" pitchFamily="65" charset="-120"/>
              </a:rPr>
              <a:t>			</a:t>
            </a:r>
            <a:r>
              <a:rPr lang="zh-TW" altLang="en-US" kern="0" dirty="0">
                <a:latin typeface="標楷體" pitchFamily="65" charset="-120"/>
              </a:rPr>
              <a:t>產生</a:t>
            </a:r>
            <a:r>
              <a:rPr lang="zh-TW" altLang="en-US" kern="0" dirty="0" smtClean="0">
                <a:latin typeface="標楷體" pitchFamily="65" charset="-120"/>
              </a:rPr>
              <a:t>第二個</a:t>
            </a:r>
            <a:r>
              <a:rPr lang="zh-TW" altLang="en-US" kern="0" dirty="0">
                <a:latin typeface="標楷體" pitchFamily="65" charset="-120"/>
              </a:rPr>
              <a:t>舵機物件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myservo1.attach(Servo1Pin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>
                <a:latin typeface="標楷體" pitchFamily="65" charset="-120"/>
              </a:rPr>
              <a:t>第一個舵</a:t>
            </a:r>
            <a:r>
              <a:rPr lang="zh-TW" altLang="en-US" kern="0" dirty="0" smtClean="0">
                <a:latin typeface="標楷體" pitchFamily="65" charset="-120"/>
              </a:rPr>
              <a:t>機連接</a:t>
            </a:r>
            <a:r>
              <a:rPr lang="zh-TW" altLang="en-US" kern="0" dirty="0">
                <a:latin typeface="標楷體" pitchFamily="65" charset="-120"/>
              </a:rPr>
              <a:t>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 myservo2.attach(Servo2Pin);</a:t>
            </a:r>
            <a:r>
              <a:rPr lang="zh-TW" altLang="en-US" kern="0" dirty="0" smtClean="0">
                <a:latin typeface="標楷體" pitchFamily="65" charset="-120"/>
              </a:rPr>
              <a:t>第二個</a:t>
            </a:r>
            <a:r>
              <a:rPr lang="zh-TW" altLang="en-US" kern="0" dirty="0">
                <a:latin typeface="標楷體" pitchFamily="65" charset="-120"/>
              </a:rPr>
              <a:t>舵機連接腳位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Servo1Action(</a:t>
            </a:r>
            <a:r>
              <a:rPr lang="en-US" altLang="zh-TW" kern="0" dirty="0" err="1" smtClean="0">
                <a:latin typeface="標楷體" pitchFamily="65" charset="-120"/>
              </a:rPr>
              <a:t>int</a:t>
            </a:r>
            <a:r>
              <a:rPr lang="en-US" altLang="zh-TW" kern="0" dirty="0" smtClean="0">
                <a:latin typeface="標楷體" pitchFamily="65" charset="-120"/>
              </a:rPr>
              <a:t> </a:t>
            </a:r>
            <a:r>
              <a:rPr lang="en-US" altLang="zh-TW" kern="0" dirty="0">
                <a:latin typeface="標楷體" pitchFamily="65" charset="-120"/>
              </a:rPr>
              <a:t>angle)	</a:t>
            </a:r>
            <a:r>
              <a:rPr lang="zh-TW" altLang="en-US" kern="0" dirty="0">
                <a:latin typeface="標楷體" pitchFamily="65" charset="-120"/>
              </a:rPr>
              <a:t>傳送第一個舵機</a:t>
            </a:r>
            <a:r>
              <a:rPr lang="zh-TW" altLang="en-US" kern="0" dirty="0" smtClean="0">
                <a:latin typeface="標楷體" pitchFamily="65" charset="-120"/>
              </a:rPr>
              <a:t>動作</a:t>
            </a:r>
            <a:r>
              <a:rPr lang="en-US" altLang="zh-TW" kern="0" dirty="0">
                <a:latin typeface="標楷體" pitchFamily="65" charset="-120"/>
              </a:rPr>
              <a:t>Servo2Action(</a:t>
            </a: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angle)	</a:t>
            </a:r>
            <a:r>
              <a:rPr lang="zh-TW" altLang="en-US" kern="0" dirty="0">
                <a:latin typeface="標楷體" pitchFamily="65" charset="-120"/>
              </a:rPr>
              <a:t>傳送</a:t>
            </a:r>
            <a:r>
              <a:rPr lang="zh-TW" altLang="en-US" kern="0" dirty="0" smtClean="0">
                <a:latin typeface="標楷體" pitchFamily="65" charset="-120"/>
              </a:rPr>
              <a:t>第</a:t>
            </a:r>
            <a:r>
              <a:rPr lang="zh-TW" altLang="en-US" kern="0" dirty="0">
                <a:latin typeface="標楷體" pitchFamily="65" charset="-120"/>
              </a:rPr>
              <a:t>二</a:t>
            </a:r>
            <a:r>
              <a:rPr lang="zh-TW" altLang="en-US" kern="0" dirty="0" smtClean="0">
                <a:latin typeface="標楷體" pitchFamily="65" charset="-120"/>
              </a:rPr>
              <a:t>個</a:t>
            </a:r>
            <a:r>
              <a:rPr lang="zh-TW" altLang="en-US" kern="0" dirty="0">
                <a:latin typeface="標楷體" pitchFamily="65" charset="-120"/>
              </a:rPr>
              <a:t>舵機動作</a:t>
            </a:r>
          </a:p>
          <a:p>
            <a:pPr>
              <a:defRPr/>
            </a:pPr>
            <a:endParaRPr lang="zh-TW" altLang="en-US" kern="0" dirty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124183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超音波感測模組</a:t>
            </a:r>
          </a:p>
        </p:txBody>
      </p:sp>
    </p:spTree>
    <p:extLst>
      <p:ext uri="{BB962C8B-B14F-4D97-AF65-F5344CB8AC3E}">
        <p14:creationId xmlns:p14="http://schemas.microsoft.com/office/powerpoint/2010/main" val="238440876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en-US" altLang="zh-TW" dirty="0" smtClean="0"/>
              <a:t>SR-04 </a:t>
            </a:r>
            <a:r>
              <a:rPr kumimoji="0" lang="zh-TW" altLang="en-US" dirty="0" smtClean="0"/>
              <a:t>正面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Picture 2" descr="HC-SR04正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0" b="15230"/>
          <a:stretch>
            <a:fillRect/>
          </a:stretch>
        </p:blipFill>
        <p:spPr bwMode="auto">
          <a:xfrm>
            <a:off x="2123728" y="1628800"/>
            <a:ext cx="5964138" cy="4172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270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en-US" altLang="zh-TW" dirty="0"/>
              <a:t>SR-04 </a:t>
            </a:r>
            <a:r>
              <a:rPr kumimoji="0" lang="zh-TW" altLang="en-US" dirty="0"/>
              <a:t>背</a:t>
            </a:r>
            <a:r>
              <a:rPr kumimoji="0" lang="zh-TW" altLang="en-US" dirty="0" smtClean="0"/>
              <a:t>面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7170" name="Picture 2" descr="HC-SR04背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264696" cy="395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270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zh-TW" dirty="0"/>
              <a:t>超音波測距模組規格</a:t>
            </a:r>
            <a:r>
              <a:rPr lang="en-US" altLang="zh-TW" dirty="0"/>
              <a:t>(HC-SR04)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27569"/>
              </p:ext>
            </p:extLst>
          </p:nvPr>
        </p:nvGraphicFramePr>
        <p:xfrm>
          <a:off x="467544" y="1484784"/>
          <a:ext cx="8280920" cy="4937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4477"/>
                <a:gridCol w="6176443"/>
              </a:tblGrid>
              <a:tr h="0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  <a:latin typeface="+mn-ea"/>
                          <a:ea typeface="+mn-ea"/>
                        </a:rPr>
                        <a:t>電氣特性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規格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  <a:latin typeface="+mn-ea"/>
                          <a:ea typeface="+mn-ea"/>
                        </a:rPr>
                        <a:t>電壓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5V DC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電流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800" kern="100" dirty="0">
                          <a:effectLst/>
                          <a:latin typeface="+mn-ea"/>
                          <a:ea typeface="+mn-ea"/>
                        </a:rPr>
                        <a:t>15mA Typ. &lt;2mA  50mA Max.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角度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&lt;15°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工作頻率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40kHz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量測距離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2cm – 400 cm or 1" - 13ft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可量測最長距離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4m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可量測最短距離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2cm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解析度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  <a:latin typeface="+mn-ea"/>
                          <a:ea typeface="+mn-ea"/>
                        </a:rPr>
                        <a:t>最大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 0.3 cm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驅動訊號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10uS TTL level pulse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回應脈波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Input TTL lever signal and the range in proportion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尺寸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45mm x 20mm x 15mm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630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HC-SR04</a:t>
            </a:r>
            <a:r>
              <a:rPr lang="zh-TW" altLang="zh-TW" dirty="0"/>
              <a:t>超音波模組接腳表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604960"/>
              </p:ext>
            </p:extLst>
          </p:nvPr>
        </p:nvGraphicFramePr>
        <p:xfrm>
          <a:off x="611560" y="1988840"/>
          <a:ext cx="8136904" cy="289863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{5FD0F851-EC5A-4D38-B0AD-8093EC10F338}</a:tableStyleId>
              </a:tblPr>
              <a:tblGrid>
                <a:gridCol w="1998722"/>
                <a:gridCol w="1705841"/>
                <a:gridCol w="1408005"/>
                <a:gridCol w="3024336"/>
              </a:tblGrid>
              <a:tr h="1252716">
                <a:tc rowSpan="4">
                  <a:txBody>
                    <a:bodyPr/>
                    <a:lstStyle/>
                    <a:p>
                      <a:pPr marL="71755" marR="71755"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HC-SR04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Trig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kern="0" dirty="0" smtClean="0">
                          <a:effectLst/>
                        </a:rPr>
                        <a:t>pin 4</a:t>
                      </a:r>
                      <a:endParaRPr lang="zh-TW" alt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0">
                          <a:effectLst/>
                        </a:rPr>
                        <a:t>超音波模組驅動訊號</a:t>
                      </a:r>
                      <a:endParaRPr lang="zh-TW" sz="24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26416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Echo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</a:rPr>
                        <a:t>pin 5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</a:rPr>
                        <a:t>超音波模組資料接收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26416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5V</a:t>
                      </a:r>
                      <a:endParaRPr lang="zh-TW" sz="24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</a:rPr>
                        <a:t>5V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5V </a:t>
                      </a:r>
                      <a:r>
                        <a:rPr lang="zh-TW" sz="2400" kern="0">
                          <a:effectLst/>
                        </a:rPr>
                        <a:t>陽極接點</a:t>
                      </a:r>
                      <a:endParaRPr lang="zh-TW" sz="24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26416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GND</a:t>
                      </a:r>
                      <a:endParaRPr lang="zh-TW" sz="24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</a:rPr>
                        <a:t> </a:t>
                      </a:r>
                      <a:r>
                        <a:rPr lang="en-US" sz="2400" kern="0" dirty="0" err="1">
                          <a:effectLst/>
                        </a:rPr>
                        <a:t>Gnd</a:t>
                      </a:r>
                      <a:r>
                        <a:rPr lang="en-US" sz="2400" kern="0" dirty="0">
                          <a:effectLst/>
                        </a:rPr>
                        <a:t> 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</a:rPr>
                        <a:t>共地接點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630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HC-SR04</a:t>
            </a:r>
            <a:r>
              <a:rPr lang="zh-TW" altLang="zh-TW" dirty="0"/>
              <a:t>超音波模組接</a:t>
            </a:r>
            <a:r>
              <a:rPr lang="zh-TW" altLang="zh-TW" dirty="0" smtClean="0"/>
              <a:t>腳</a:t>
            </a:r>
            <a:r>
              <a:rPr lang="zh-TW" altLang="en-US" dirty="0"/>
              <a:t>圖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0242" name="Picture 2" descr="D:\永忠研究\開課\台大創新設計學院\201607台大開課\線路圖\超音波連接電路圖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6264696" cy="527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630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smtClean="0"/>
              <a:t>BT_Car03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26439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/>
              <a:t>BT_Car03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#define EchoPin  5     </a:t>
            </a:r>
            <a:r>
              <a:rPr lang="it-IT" altLang="zh-TW" kern="0" dirty="0" smtClean="0">
                <a:latin typeface="標楷體" pitchFamily="65" charset="-120"/>
              </a:rPr>
              <a:t>	</a:t>
            </a:r>
            <a:r>
              <a:rPr lang="it-IT" altLang="zh-TW" kern="0" dirty="0">
                <a:latin typeface="標楷體" pitchFamily="65" charset="-120"/>
              </a:rPr>
              <a:t>Echo</a:t>
            </a:r>
            <a:r>
              <a:rPr lang="zh-TW" altLang="en-US" kern="0" dirty="0" smtClean="0">
                <a:latin typeface="標楷體" pitchFamily="65" charset="-120"/>
              </a:rPr>
              <a:t>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 smtClean="0">
                <a:latin typeface="標楷體" pitchFamily="65" charset="-120"/>
              </a:rPr>
              <a:t>#</a:t>
            </a:r>
            <a:r>
              <a:rPr lang="it-IT" altLang="zh-TW" kern="0" dirty="0">
                <a:latin typeface="標楷體" pitchFamily="65" charset="-120"/>
              </a:rPr>
              <a:t>define TrigPin  4 </a:t>
            </a:r>
            <a:r>
              <a:rPr lang="it-IT" altLang="zh-TW" kern="0" dirty="0" smtClean="0">
                <a:latin typeface="標楷體" pitchFamily="65" charset="-120"/>
              </a:rPr>
              <a:t>		Trig</a:t>
            </a:r>
            <a:r>
              <a:rPr lang="zh-TW" altLang="en-US" kern="0" dirty="0" smtClean="0">
                <a:latin typeface="標楷體" pitchFamily="65" charset="-120"/>
              </a:rPr>
              <a:t>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 smtClean="0">
                <a:latin typeface="標楷體" pitchFamily="65" charset="-120"/>
              </a:rPr>
              <a:t>pinMode(EchoPin</a:t>
            </a:r>
            <a:r>
              <a:rPr lang="it-IT" altLang="zh-TW" kern="0" dirty="0">
                <a:latin typeface="標楷體" pitchFamily="65" charset="-120"/>
              </a:rPr>
              <a:t>, INPUT); </a:t>
            </a:r>
            <a:r>
              <a:rPr lang="zh-TW" altLang="en-US" kern="0" dirty="0">
                <a:latin typeface="標楷體" pitchFamily="65" charset="-120"/>
              </a:rPr>
              <a:t>設定</a:t>
            </a:r>
            <a:r>
              <a:rPr lang="it-IT" altLang="zh-TW" kern="0" dirty="0" smtClean="0">
                <a:latin typeface="標楷體" pitchFamily="65" charset="-120"/>
              </a:rPr>
              <a:t>Echo</a:t>
            </a:r>
            <a:r>
              <a:rPr lang="zh-TW" altLang="en-US" kern="0" dirty="0" smtClean="0">
                <a:latin typeface="標楷體" pitchFamily="65" charset="-120"/>
              </a:rPr>
              <a:t>腳位輸入</a:t>
            </a:r>
            <a:r>
              <a:rPr lang="it-IT" altLang="zh-TW" kern="0" dirty="0" smtClean="0">
                <a:latin typeface="標楷體" pitchFamily="65" charset="-120"/>
              </a:rPr>
              <a:t>   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 smtClean="0">
                <a:latin typeface="標楷體" pitchFamily="65" charset="-120"/>
              </a:rPr>
              <a:t>pinMode(TrigPin</a:t>
            </a:r>
            <a:r>
              <a:rPr lang="it-IT" altLang="zh-TW" kern="0" dirty="0">
                <a:latin typeface="標楷體" pitchFamily="65" charset="-120"/>
              </a:rPr>
              <a:t>, OUTPUT</a:t>
            </a:r>
            <a:r>
              <a:rPr lang="it-IT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設定</a:t>
            </a:r>
            <a:r>
              <a:rPr lang="it-IT" altLang="zh-TW" kern="0" dirty="0">
                <a:latin typeface="標楷體" pitchFamily="65" charset="-120"/>
              </a:rPr>
              <a:t>Tri</a:t>
            </a:r>
            <a:r>
              <a:rPr lang="zh-TW" altLang="en-US" kern="0" dirty="0" smtClean="0">
                <a:latin typeface="標楷體" pitchFamily="65" charset="-120"/>
              </a:rPr>
              <a:t>腳位輸出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HC04_ultrasonic</a:t>
            </a:r>
            <a:r>
              <a:rPr lang="it-IT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使用超音波感測器量測距離</a:t>
            </a:r>
            <a:endParaRPr lang="it-IT" altLang="zh-TW" kern="0" dirty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91139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836712"/>
            <a:ext cx="7715250" cy="5255766"/>
          </a:xfrm>
        </p:spPr>
        <p:txBody>
          <a:bodyPr/>
          <a:lstStyle/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手機</a:t>
            </a:r>
            <a:r>
              <a:rPr lang="zh-TW" altLang="en-US" sz="2000" b="1" dirty="0">
                <a:solidFill>
                  <a:srgbClr val="E56700"/>
                </a:solidFill>
              </a:rPr>
              <a:t>篇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安裝</a:t>
            </a:r>
            <a:r>
              <a:rPr lang="en-US" altLang="zh-TW" sz="2000" b="1" dirty="0">
                <a:solidFill>
                  <a:srgbClr val="E56700"/>
                </a:solidFill>
              </a:rPr>
              <a:t>Bluetooth RC </a:t>
            </a:r>
            <a:r>
              <a:rPr lang="en-US" altLang="zh-TW" sz="2000" b="1" dirty="0" smtClean="0">
                <a:solidFill>
                  <a:srgbClr val="E56700"/>
                </a:solidFill>
              </a:rPr>
              <a:t>APPs</a:t>
            </a:r>
            <a:r>
              <a:rPr lang="zh-TW" altLang="en-US" sz="2000" b="1" dirty="0" smtClean="0">
                <a:solidFill>
                  <a:srgbClr val="E56700"/>
                </a:solidFill>
              </a:rPr>
              <a:t> 應用程式</a:t>
            </a:r>
            <a:endParaRPr lang="zh-TW" altLang="en-US" sz="2000" b="1" dirty="0">
              <a:solidFill>
                <a:srgbClr val="E56700"/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手機安裝藍芽裝置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機械車安裝藍芽篇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安裝藍芽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麵包版安裝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藍芽電路安裝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系統開發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啟動開發環境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讀取</a:t>
            </a:r>
            <a:r>
              <a:rPr lang="en-US" altLang="zh-TW" sz="2000" b="1" dirty="0" err="1">
                <a:solidFill>
                  <a:srgbClr val="E56700"/>
                </a:solidFill>
              </a:rPr>
              <a:t>BT_Talk</a:t>
            </a:r>
            <a:r>
              <a:rPr lang="zh-TW" altLang="en-US" sz="2000" b="1" dirty="0">
                <a:solidFill>
                  <a:srgbClr val="E56700"/>
                </a:solidFill>
              </a:rPr>
              <a:t>資料</a:t>
            </a: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b="1" dirty="0" err="1">
                <a:solidFill>
                  <a:srgbClr val="E56700"/>
                </a:solidFill>
              </a:rPr>
              <a:t>BluetoothRC</a:t>
            </a:r>
            <a:r>
              <a:rPr lang="zh-TW" altLang="en-US" sz="2000" b="1" dirty="0">
                <a:solidFill>
                  <a:srgbClr val="E56700"/>
                </a:solidFill>
              </a:rPr>
              <a:t>應用程式通訊測試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藍芽控制機械</a:t>
            </a:r>
            <a:r>
              <a:rPr lang="zh-TW" altLang="en-US" sz="2000" b="1" dirty="0" smtClean="0">
                <a:solidFill>
                  <a:srgbClr val="E56700"/>
                </a:solidFill>
              </a:rPr>
              <a:t>車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rgbClr val="E56700"/>
                </a:solidFill>
              </a:rPr>
              <a:t>Q&amp;A</a:t>
            </a:r>
            <a:endParaRPr lang="zh-TW" altLang="en-US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關於作者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參考資料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endParaRPr kumimoji="0" lang="en-US" altLang="zh-TW" sz="2000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</p:spTree>
    <p:extLst>
      <p:ext uri="{BB962C8B-B14F-4D97-AF65-F5344CB8AC3E}">
        <p14:creationId xmlns:p14="http://schemas.microsoft.com/office/powerpoint/2010/main" val="211920238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1267" name="Picture 3" descr="D:\永忠研究\開課\台大創新設計學院\201607台大開課\fig\DSC_12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5" t="17663" r="29771" b="28424"/>
          <a:stretch/>
        </p:blipFill>
        <p:spPr bwMode="auto">
          <a:xfrm>
            <a:off x="1619672" y="1556792"/>
            <a:ext cx="5760640" cy="506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270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D:\永忠研究\開課\台大創新設計學院\201607台大開課\fig\DSC_124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5489" r="17051" b="12555"/>
          <a:stretch/>
        </p:blipFill>
        <p:spPr bwMode="auto">
          <a:xfrm>
            <a:off x="179512" y="1556792"/>
            <a:ext cx="8010331" cy="455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285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3315" name="Picture 3" descr="D:\永忠研究\開課\台大創新設計學院\201607台大開課\fig\PIR-BOYII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40768"/>
            <a:ext cx="6912768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285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5" name="Picture 2" descr="D:\永忠研究\開課\台大創新設計學院\201607台大開課\fig\人體紅外線感測器(PIR Sensor)接腳圖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68760"/>
            <a:ext cx="6572250" cy="540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6545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4338" name="Picture 2" descr="D:\永忠研究\開課\台大創新設計學院\201607台大開課\線路圖\超音波連接電路圖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12776"/>
            <a:ext cx="5973763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6545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257977"/>
              </p:ext>
            </p:extLst>
          </p:nvPr>
        </p:nvGraphicFramePr>
        <p:xfrm>
          <a:off x="251520" y="1412776"/>
          <a:ext cx="8568951" cy="2966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0998"/>
                <a:gridCol w="2774210"/>
                <a:gridCol w="4213743"/>
              </a:tblGrid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effectLst/>
                          <a:latin typeface="+mn-ea"/>
                          <a:ea typeface="+mn-ea"/>
                        </a:rPr>
                        <a:t>接腳</a:t>
                      </a:r>
                      <a:endParaRPr lang="zh-TW" sz="2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0">
                          <a:effectLst/>
                          <a:latin typeface="+mn-ea"/>
                          <a:ea typeface="+mn-ea"/>
                        </a:rPr>
                        <a:t>接腳說明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Arduino</a:t>
                      </a:r>
                      <a:r>
                        <a:rPr lang="zh-TW" sz="2800" kern="0">
                          <a:effectLst/>
                          <a:latin typeface="+mn-ea"/>
                          <a:ea typeface="+mn-ea"/>
                        </a:rPr>
                        <a:t>開發板接腳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S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Vcc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effectLst/>
                          <a:latin typeface="+mn-ea"/>
                          <a:ea typeface="+mn-ea"/>
                        </a:rPr>
                        <a:t>電源</a:t>
                      </a:r>
                      <a:r>
                        <a:rPr lang="en-US" sz="2800" kern="0" dirty="0">
                          <a:effectLst/>
                          <a:latin typeface="+mn-ea"/>
                          <a:ea typeface="+mn-ea"/>
                        </a:rPr>
                        <a:t> (+5V) Arduino +5V</a:t>
                      </a:r>
                      <a:endParaRPr lang="zh-TW" sz="2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GND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Arduino GND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Signal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effectLst/>
                          <a:latin typeface="+mn-ea"/>
                          <a:ea typeface="+mn-ea"/>
                        </a:rPr>
                        <a:t>Arduino digital pin 7</a:t>
                      </a:r>
                      <a:endParaRPr lang="zh-TW" sz="2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405765"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新細明體"/>
                        <a:ea typeface="新細明體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1" name="Picture 1" descr="人體紅外線感測器(PIR Sensor)接腳圖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361069"/>
            <a:ext cx="2520280" cy="248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6545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smtClean="0"/>
              <a:t>BT_Car04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6958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/>
              <a:t>BT_Car04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#define PIRPin  6 </a:t>
            </a:r>
            <a:r>
              <a:rPr lang="it-IT" altLang="zh-TW" kern="0" dirty="0" smtClean="0">
                <a:latin typeface="標楷體" pitchFamily="65" charset="-120"/>
              </a:rPr>
              <a:t>		PIR</a:t>
            </a:r>
            <a:r>
              <a:rPr lang="zh-TW" altLang="en-US" kern="0" dirty="0" smtClean="0">
                <a:latin typeface="標楷體" pitchFamily="65" charset="-120"/>
              </a:rPr>
              <a:t>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 smtClean="0">
                <a:latin typeface="標楷體" pitchFamily="65" charset="-120"/>
              </a:rPr>
              <a:t>pinMode(PIRPin</a:t>
            </a:r>
            <a:r>
              <a:rPr lang="it-IT" altLang="zh-TW" kern="0" dirty="0">
                <a:latin typeface="標楷體" pitchFamily="65" charset="-120"/>
              </a:rPr>
              <a:t>, INPUT</a:t>
            </a:r>
            <a:r>
              <a:rPr lang="it-IT" altLang="zh-TW" kern="0" dirty="0" smtClean="0">
                <a:latin typeface="標楷體" pitchFamily="65" charset="-120"/>
              </a:rPr>
              <a:t>); </a:t>
            </a:r>
            <a:r>
              <a:rPr lang="zh-TW" altLang="en-US" kern="0" dirty="0" smtClean="0">
                <a:latin typeface="標楷體" pitchFamily="65" charset="-120"/>
              </a:rPr>
              <a:t>設定</a:t>
            </a:r>
            <a:r>
              <a:rPr lang="it-IT" altLang="zh-TW" kern="0" dirty="0">
                <a:latin typeface="標楷體" pitchFamily="65" charset="-120"/>
              </a:rPr>
              <a:t>PIR</a:t>
            </a:r>
            <a:r>
              <a:rPr lang="zh-TW" altLang="en-US" kern="0" dirty="0" smtClean="0">
                <a:latin typeface="標楷體" pitchFamily="65" charset="-120"/>
              </a:rPr>
              <a:t>腳位輸入</a:t>
            </a:r>
            <a:r>
              <a:rPr lang="it-IT" altLang="zh-TW" kern="0" dirty="0" smtClean="0">
                <a:latin typeface="標楷體" pitchFamily="65" charset="-120"/>
              </a:rPr>
              <a:t>   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 smtClean="0">
                <a:latin typeface="標楷體" pitchFamily="65" charset="-120"/>
              </a:rPr>
              <a:t>CheckPirSensor</a:t>
            </a:r>
            <a:r>
              <a:rPr lang="it-IT" altLang="zh-TW" kern="0" dirty="0">
                <a:latin typeface="標楷體" pitchFamily="65" charset="-120"/>
              </a:rPr>
              <a:t>()</a:t>
            </a:r>
            <a:r>
              <a:rPr lang="it-IT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偵測</a:t>
            </a:r>
            <a:r>
              <a:rPr lang="en-US" altLang="zh-TW" kern="0" dirty="0" smtClean="0">
                <a:latin typeface="標楷體" pitchFamily="65" charset="-120"/>
              </a:rPr>
              <a:t>PIR </a:t>
            </a:r>
            <a:r>
              <a:rPr lang="zh-TW" altLang="en-US" kern="0" dirty="0" smtClean="0">
                <a:latin typeface="標楷體" pitchFamily="65" charset="-120"/>
              </a:rPr>
              <a:t>是否有生物靠近</a:t>
            </a:r>
            <a:endParaRPr lang="it-IT" altLang="zh-TW" kern="0" dirty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09913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雷射</a:t>
            </a:r>
            <a:r>
              <a:rPr lang="en-US" altLang="zh-TW" dirty="0" smtClean="0"/>
              <a:t>/</a:t>
            </a:r>
            <a:r>
              <a:rPr lang="zh-TW" altLang="en-US" dirty="0" smtClean="0"/>
              <a:t>燈光模組</a:t>
            </a:r>
          </a:p>
        </p:txBody>
      </p:sp>
    </p:spTree>
    <p:extLst>
      <p:ext uri="{BB962C8B-B14F-4D97-AF65-F5344CB8AC3E}">
        <p14:creationId xmlns:p14="http://schemas.microsoft.com/office/powerpoint/2010/main" val="32867920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模組篇</a:t>
            </a:r>
          </a:p>
        </p:txBody>
      </p:sp>
    </p:spTree>
    <p:extLst>
      <p:ext uri="{BB962C8B-B14F-4D97-AF65-F5344CB8AC3E}">
        <p14:creationId xmlns:p14="http://schemas.microsoft.com/office/powerpoint/2010/main" val="6801940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雷射</a:t>
            </a:r>
            <a:r>
              <a:rPr lang="en-US" altLang="zh-TW" dirty="0"/>
              <a:t>/</a:t>
            </a:r>
            <a:r>
              <a:rPr lang="zh-TW" altLang="en-US" dirty="0"/>
              <a:t>燈光模組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D:\永忠研究\開課\台大創新設計學院\201607台大開課\fig\雷射模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12776"/>
            <a:ext cx="4824536" cy="482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563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雷射</a:t>
            </a:r>
            <a:r>
              <a:rPr lang="en-US" altLang="zh-TW" dirty="0"/>
              <a:t>/</a:t>
            </a:r>
            <a:r>
              <a:rPr lang="zh-TW" altLang="en-US" dirty="0"/>
              <a:t>燈光模組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8434" name="Picture 2" descr="D:\永忠研究\開課\台大創新設計學院\201607台大開課\線路圖\燈光雷射連接電路圖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4784"/>
            <a:ext cx="5973762" cy="49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4445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smtClean="0"/>
              <a:t>BT_Car05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29010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/>
              <a:t>BT_Car05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#define LaserPin  7</a:t>
            </a:r>
            <a:r>
              <a:rPr lang="it-IT" altLang="zh-TW" kern="0" dirty="0" smtClean="0">
                <a:latin typeface="標楷體" pitchFamily="65" charset="-120"/>
              </a:rPr>
              <a:t>		</a:t>
            </a:r>
            <a:r>
              <a:rPr lang="zh-TW" altLang="en-US" kern="0" dirty="0" smtClean="0">
                <a:latin typeface="標楷體" pitchFamily="65" charset="-120"/>
              </a:rPr>
              <a:t>雷射或燈光腳位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pinMode(LaserPin, OUTPUT</a:t>
            </a:r>
            <a:r>
              <a:rPr lang="it-IT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設定</a:t>
            </a:r>
            <a:r>
              <a:rPr lang="zh-TW" altLang="en-US" kern="0" dirty="0">
                <a:latin typeface="標楷體" pitchFamily="65" charset="-120"/>
              </a:rPr>
              <a:t>雷射或燈光腳位</a:t>
            </a:r>
            <a:r>
              <a:rPr lang="zh-TW" altLang="en-US" kern="0" dirty="0" smtClean="0">
                <a:latin typeface="標楷體" pitchFamily="65" charset="-120"/>
              </a:rPr>
              <a:t>輸出</a:t>
            </a:r>
            <a:r>
              <a:rPr lang="it-IT" altLang="zh-TW" kern="0" dirty="0" smtClean="0">
                <a:latin typeface="標楷體" pitchFamily="65" charset="-120"/>
              </a:rPr>
              <a:t>  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LaserFire(boolean FireCMD) </a:t>
            </a:r>
            <a:r>
              <a:rPr lang="it-IT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開啟</a:t>
            </a:r>
            <a:r>
              <a:rPr lang="en-US" altLang="zh-TW" kern="0" dirty="0" smtClean="0">
                <a:latin typeface="標楷體" pitchFamily="65" charset="-120"/>
              </a:rPr>
              <a:t>/</a:t>
            </a:r>
            <a:r>
              <a:rPr lang="zh-TW" altLang="en-US" kern="0" dirty="0" smtClean="0">
                <a:latin typeface="標楷體" pitchFamily="65" charset="-120"/>
              </a:rPr>
              <a:t>關閉</a:t>
            </a:r>
            <a:r>
              <a:rPr lang="zh-TW" altLang="en-US" kern="0" dirty="0">
                <a:latin typeface="標楷體" pitchFamily="65" charset="-120"/>
              </a:rPr>
              <a:t>雷射或</a:t>
            </a:r>
            <a:r>
              <a:rPr lang="zh-TW" altLang="en-US" kern="0" dirty="0" smtClean="0">
                <a:latin typeface="標楷體" pitchFamily="65" charset="-120"/>
              </a:rPr>
              <a:t>燈光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it-IT" altLang="zh-TW" kern="0" dirty="0" smtClean="0">
                <a:latin typeface="標楷體" pitchFamily="65" charset="-120"/>
              </a:rPr>
              <a:t>LaserFire(true) </a:t>
            </a:r>
            <a:r>
              <a:rPr lang="it-IT" altLang="zh-TW" kern="0" dirty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開啟雷射</a:t>
            </a:r>
            <a:r>
              <a:rPr lang="zh-TW" altLang="en-US" kern="0" dirty="0">
                <a:latin typeface="標楷體" pitchFamily="65" charset="-120"/>
              </a:rPr>
              <a:t>或燈光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it-IT" altLang="zh-TW" kern="0" dirty="0" smtClean="0">
                <a:latin typeface="標楷體" pitchFamily="65" charset="-120"/>
              </a:rPr>
              <a:t>LaserFire(false) </a:t>
            </a:r>
            <a:r>
              <a:rPr lang="it-IT" altLang="zh-TW" kern="0" dirty="0">
                <a:latin typeface="標楷體" pitchFamily="65" charset="-120"/>
              </a:rPr>
              <a:t>	</a:t>
            </a:r>
            <a:r>
              <a:rPr lang="zh-TW" altLang="en-US" kern="0" dirty="0">
                <a:latin typeface="標楷體" pitchFamily="65" charset="-120"/>
              </a:rPr>
              <a:t>關閉</a:t>
            </a:r>
            <a:r>
              <a:rPr lang="zh-TW" altLang="en-US" kern="0" dirty="0" smtClean="0">
                <a:latin typeface="標楷體" pitchFamily="65" charset="-120"/>
              </a:rPr>
              <a:t>雷射</a:t>
            </a:r>
            <a:r>
              <a:rPr lang="zh-TW" altLang="en-US" kern="0" dirty="0">
                <a:latin typeface="標楷體" pitchFamily="65" charset="-120"/>
              </a:rPr>
              <a:t>或燈光</a:t>
            </a:r>
            <a:endParaRPr lang="en-US" altLang="zh-TW" kern="0" dirty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975545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聲音模組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32475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zh-TW" altLang="en-US" dirty="0" smtClean="0"/>
              <a:t>揚聲器</a:t>
            </a:r>
            <a:r>
              <a:rPr kumimoji="0" lang="en-US" altLang="zh-TW" dirty="0" smtClean="0"/>
              <a:t>(</a:t>
            </a:r>
            <a:r>
              <a:rPr kumimoji="0" lang="zh-TW" altLang="en-US" dirty="0" smtClean="0"/>
              <a:t>喇叭</a:t>
            </a:r>
            <a:r>
              <a:rPr kumimoji="0" lang="en-US" altLang="zh-TW" dirty="0" smtClean="0"/>
              <a:t>)</a:t>
            </a:r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9458" name="Picture 2" descr="D:\永忠研究\電子書\arduino 系列\RFID模組教學\Fig\小喇叭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2132856"/>
            <a:ext cx="6296868" cy="35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940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zh-TW" altLang="en-US" dirty="0"/>
              <a:t>揚聲器</a:t>
            </a:r>
            <a:r>
              <a:rPr kumimoji="0" lang="en-US" altLang="zh-TW" dirty="0"/>
              <a:t>(</a:t>
            </a:r>
            <a:r>
              <a:rPr kumimoji="0" lang="zh-TW" altLang="en-US" dirty="0"/>
              <a:t>喇叭</a:t>
            </a:r>
            <a:r>
              <a:rPr kumimoji="0" lang="en-US" altLang="zh-TW" dirty="0" smtClean="0"/>
              <a:t>)</a:t>
            </a:r>
            <a:r>
              <a:rPr kumimoji="0" lang="zh-TW" altLang="en-US" dirty="0" smtClean="0"/>
              <a:t> 接腳圖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0482" name="Picture 2" descr="D:\永忠研究\開課\台大創新設計學院\201607台大開課\線路圖\揚聲器(喇叭)連接電路圖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84784"/>
            <a:ext cx="5973762" cy="49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1515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Tone</a:t>
            </a:r>
            <a:r>
              <a:rPr lang="zh-TW" altLang="zh-TW" dirty="0"/>
              <a:t>頻率表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315454"/>
              </p:ext>
            </p:extLst>
          </p:nvPr>
        </p:nvGraphicFramePr>
        <p:xfrm>
          <a:off x="1115616" y="1700808"/>
          <a:ext cx="1744901" cy="5669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5401"/>
                <a:gridCol w="1079500"/>
              </a:tblGrid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NOTE_B3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247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262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NOTE_CS4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277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294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NOTE_DS4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311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NOTE_E4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330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NOTE_F4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349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NOTE_FS4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370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NOTE_G4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392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NOTE_GS4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415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NOTE_A4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440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NOTE_AS4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466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NOTE_B4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494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523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NOTE_CS5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554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587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NOTE_DS5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622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NOTE_E5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659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NOTE_F5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698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NOTE_FS5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740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NOTE_G5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784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NOTE_GS5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831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NOTE_A5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880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NOTE_AS5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932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NOTE_B5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988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1047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NOTE_CS6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1109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1175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NOTE_DS6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1245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NOTE_E6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1319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NOTE_F6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</a:rPr>
                        <a:t>1397</a:t>
                      </a:r>
                      <a:endParaRPr lang="zh-TW" sz="8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537276"/>
              </p:ext>
            </p:extLst>
          </p:nvPr>
        </p:nvGraphicFramePr>
        <p:xfrm>
          <a:off x="4932040" y="1700808"/>
          <a:ext cx="2458724" cy="52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611"/>
                <a:gridCol w="1521113"/>
              </a:tblGrid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NOTE_FS6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1480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NOTE_G6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1568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NOTE_GS6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1661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NOTE_A6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1760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NOTE_AS6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1865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NOTE_B6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1976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NOTE_C7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2093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NOTE_CS7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2217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NOTE_D7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2349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NOTE_DS7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2489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NOTE_E7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2637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NOTE_F7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2794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NOTE_FS7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2960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NOTE_G7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3136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NOTE_GS7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3322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NOTE_A7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3520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NOTE_AS7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3729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NOTE_B7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3951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NOTE_C8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4186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NOTE_CS8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4435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NOTE_D8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4699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NOTE_DS8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</a:rPr>
                        <a:t>4978</a:t>
                      </a:r>
                      <a:endParaRPr lang="zh-TW" sz="105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9284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en-US" altLang="zh-TW" dirty="0"/>
              <a:t>Tone</a:t>
            </a:r>
            <a:r>
              <a:rPr lang="zh-TW" altLang="zh-TW" dirty="0"/>
              <a:t>音階頻率對照表</a:t>
            </a:r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308201"/>
              </p:ext>
            </p:extLst>
          </p:nvPr>
        </p:nvGraphicFramePr>
        <p:xfrm>
          <a:off x="2115820" y="1412777"/>
          <a:ext cx="6056580" cy="46805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6055"/>
                <a:gridCol w="1456055"/>
                <a:gridCol w="3144470"/>
              </a:tblGrid>
              <a:tr h="564993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音階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常態變數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頻率</a:t>
                      </a:r>
                      <a:r>
                        <a:rPr lang="en-US" sz="1800" kern="100">
                          <a:effectLst/>
                        </a:rPr>
                        <a:t>(Frequency (Hz))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Do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NOTE_C4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262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Re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NOTE_D4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294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Mi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NOTE_E4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330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Fa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NOTE_F4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349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So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NOTE_G4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392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La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NOTE_A4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440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Si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NOTE_B4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494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Do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NOTE_C5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523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Re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NOTE_D5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587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Mi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NOTE_E5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659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Fa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NOTE_F5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698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So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NOTE_G5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784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La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NOTE_A5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880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Si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NOTE_B5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988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Do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NOTE_C6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1047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Re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NOTE_D6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1175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Mi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NOTE_E6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1319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Fa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NOTE_F6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1397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So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NOTE_G6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1568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La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NOTE_A6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1760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Si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NOTE_B6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1976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高高音</a:t>
                      </a:r>
                      <a:r>
                        <a:rPr lang="en-US" sz="1800" kern="100">
                          <a:effectLst/>
                        </a:rPr>
                        <a:t>Do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NOTE_C7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2093</a:t>
                      </a:r>
                      <a:endParaRPr lang="zh-TW" sz="18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632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Arduino </a:t>
            </a:r>
            <a:r>
              <a:rPr lang="zh-TW" altLang="zh-TW" dirty="0"/>
              <a:t>喇吧接線圖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2529" name="Picture 1" descr="speaker_sch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93641"/>
            <a:ext cx="5663412" cy="502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632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81B8770-D0B4-42E2-935C-33BAB9C7927E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5235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F8445FE-F66D-4783-96EF-786D101CB18E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9523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舵機篇</a:t>
            </a:r>
          </a:p>
        </p:txBody>
      </p:sp>
    </p:spTree>
    <p:extLst>
      <p:ext uri="{BB962C8B-B14F-4D97-AF65-F5344CB8AC3E}">
        <p14:creationId xmlns:p14="http://schemas.microsoft.com/office/powerpoint/2010/main" val="396411710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smtClean="0"/>
              <a:t>BT_Car06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9239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/>
              <a:t>BT_Car05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#include </a:t>
            </a:r>
            <a:r>
              <a:rPr lang="it-IT" altLang="zh-TW" kern="0" dirty="0" smtClean="0">
                <a:latin typeface="標楷體" pitchFamily="65" charset="-120"/>
              </a:rPr>
              <a:t>“pitch.h”	</a:t>
            </a:r>
            <a:r>
              <a:rPr lang="zh-TW" altLang="en-US" kern="0" dirty="0" smtClean="0">
                <a:latin typeface="標楷體" pitchFamily="65" charset="-120"/>
              </a:rPr>
              <a:t>音階資料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#define SpeakerPin  7 </a:t>
            </a:r>
            <a:r>
              <a:rPr lang="it-IT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設定揚聲器腳位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pinMode(SpeakerPin, OUTPUT</a:t>
            </a:r>
            <a:r>
              <a:rPr lang="it-IT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>
                <a:latin typeface="標楷體" pitchFamily="65" charset="-120"/>
              </a:rPr>
              <a:t>設定揚聲器</a:t>
            </a:r>
            <a:r>
              <a:rPr lang="zh-TW" altLang="en-US" kern="0" dirty="0" smtClean="0">
                <a:latin typeface="標楷體" pitchFamily="65" charset="-120"/>
              </a:rPr>
              <a:t>輸出</a:t>
            </a:r>
            <a:r>
              <a:rPr lang="it-IT" altLang="zh-TW" kern="0" dirty="0" smtClean="0">
                <a:latin typeface="標楷體" pitchFamily="65" charset="-120"/>
              </a:rPr>
              <a:t>  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SoundOn</a:t>
            </a:r>
            <a:r>
              <a:rPr lang="it-IT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 發出聲音</a:t>
            </a:r>
            <a:endParaRPr lang="en-US" altLang="zh-TW" kern="0" dirty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938504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專題開發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8154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分組</a:t>
            </a:r>
          </a:p>
        </p:txBody>
      </p:sp>
    </p:spTree>
    <p:extLst>
      <p:ext uri="{BB962C8B-B14F-4D97-AF65-F5344CB8AC3E}">
        <p14:creationId xmlns:p14="http://schemas.microsoft.com/office/powerpoint/2010/main" val="32284303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分組規則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0051" name="內容版面配置區 2"/>
          <p:cNvSpPr>
            <a:spLocks noGrp="1"/>
          </p:cNvSpPr>
          <p:nvPr>
            <p:ph idx="1"/>
          </p:nvPr>
        </p:nvSpPr>
        <p:spPr>
          <a:xfrm>
            <a:off x="468313" y="1628800"/>
            <a:ext cx="8229600" cy="4537050"/>
          </a:xfrm>
        </p:spPr>
        <p:txBody>
          <a:bodyPr/>
          <a:lstStyle/>
          <a:p>
            <a:r>
              <a:rPr lang="zh-TW" altLang="en-US" sz="2800" dirty="0" smtClean="0">
                <a:latin typeface="+mn-ea"/>
              </a:rPr>
              <a:t>一組三人</a:t>
            </a:r>
            <a:endParaRPr lang="en-US" altLang="zh-TW" sz="2800" dirty="0" smtClean="0">
              <a:latin typeface="+mn-ea"/>
            </a:endParaRPr>
          </a:p>
          <a:p>
            <a:r>
              <a:rPr lang="zh-TW" altLang="en-US" sz="2800" dirty="0">
                <a:latin typeface="+mn-ea"/>
              </a:rPr>
              <a:t>每</a:t>
            </a:r>
            <a:r>
              <a:rPr lang="zh-TW" altLang="en-US" sz="2800" dirty="0" smtClean="0">
                <a:latin typeface="+mn-ea"/>
              </a:rPr>
              <a:t>組以機械車為主體，自行選擇擴增感測器</a:t>
            </a:r>
            <a:endParaRPr lang="en-US" altLang="zh-TW" sz="2800" dirty="0" smtClean="0">
              <a:latin typeface="+mn-ea"/>
            </a:endParaRPr>
          </a:p>
          <a:p>
            <a:r>
              <a:rPr lang="zh-TW" altLang="en-US" sz="2800" dirty="0">
                <a:latin typeface="+mn-ea"/>
              </a:rPr>
              <a:t>每組自行</a:t>
            </a:r>
            <a:r>
              <a:rPr lang="zh-TW" altLang="en-US" sz="2800" dirty="0" smtClean="0">
                <a:latin typeface="+mn-ea"/>
              </a:rPr>
              <a:t>選擇要做甚麼主題</a:t>
            </a:r>
            <a:endParaRPr lang="en-US" altLang="zh-TW" sz="2800" dirty="0" smtClean="0">
              <a:latin typeface="+mn-ea"/>
            </a:endParaRPr>
          </a:p>
          <a:p>
            <a:r>
              <a:rPr lang="zh-TW" altLang="en-US" sz="2800" dirty="0">
                <a:latin typeface="+mn-ea"/>
              </a:rPr>
              <a:t>每</a:t>
            </a:r>
            <a:r>
              <a:rPr lang="zh-TW" altLang="en-US" sz="2800" dirty="0" smtClean="0">
                <a:latin typeface="+mn-ea"/>
              </a:rPr>
              <a:t>組自行決定需要那些機構要設計、組裝</a:t>
            </a:r>
            <a:endParaRPr lang="en-US" altLang="zh-TW" sz="2800" dirty="0" smtClean="0">
              <a:latin typeface="+mn-ea"/>
            </a:endParaRPr>
          </a:p>
          <a:p>
            <a:r>
              <a:rPr lang="zh-TW" altLang="en-US" sz="2800" dirty="0">
                <a:latin typeface="+mn-ea"/>
              </a:rPr>
              <a:t>每</a:t>
            </a:r>
            <a:r>
              <a:rPr lang="zh-TW" altLang="en-US" sz="2800" dirty="0" smtClean="0">
                <a:latin typeface="+mn-ea"/>
              </a:rPr>
              <a:t>組由主題決定擴增機構與對應感測器，決定增加那些功能，並套入感測器模組，並說明情境，與欲達成目標有哪些</a:t>
            </a:r>
            <a:endParaRPr lang="en-US" altLang="zh-TW" sz="2800" dirty="0" smtClean="0">
              <a:latin typeface="+mn-ea"/>
            </a:endParaRPr>
          </a:p>
          <a:p>
            <a:r>
              <a:rPr lang="en-US" altLang="zh-TW" sz="2800" dirty="0" smtClean="0">
                <a:latin typeface="+mn-ea"/>
              </a:rPr>
              <a:t>DEMO</a:t>
            </a:r>
          </a:p>
          <a:p>
            <a:r>
              <a:rPr lang="zh-TW" altLang="en-US" sz="2800" dirty="0">
                <a:latin typeface="+mn-ea"/>
              </a:rPr>
              <a:t>評分</a:t>
            </a:r>
            <a:endParaRPr lang="en-US" altLang="zh-TW" sz="2800" dirty="0" smtClean="0">
              <a:latin typeface="+mn-ea"/>
            </a:endParaRPr>
          </a:p>
          <a:p>
            <a:endParaRPr lang="zh-TW" altLang="en-US" sz="2800" dirty="0" smtClean="0">
              <a:latin typeface="+mn-ea"/>
            </a:endParaRPr>
          </a:p>
        </p:txBody>
      </p:sp>
      <p:sp>
        <p:nvSpPr>
          <p:cNvPr id="130052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E7F0DF7-B586-491F-8CEC-31E5B8D6B14D}" type="slidenum">
              <a:rPr kumimoji="0" lang="en-US" altLang="zh-TW" sz="1200" smtClean="0">
                <a:latin typeface="+mn-ea"/>
                <a:ea typeface="+mn-ea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 smtClean="0">
              <a:latin typeface="+mn-ea"/>
              <a:ea typeface="+mn-ea"/>
            </a:endParaRPr>
          </a:p>
        </p:txBody>
      </p:sp>
      <p:sp>
        <p:nvSpPr>
          <p:cNvPr id="130053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+mn-ea"/>
                <a:ea typeface="+mn-ea"/>
              </a:rPr>
              <a:t>2014/10/22</a:t>
            </a:r>
          </a:p>
        </p:txBody>
      </p:sp>
    </p:spTree>
    <p:extLst>
      <p:ext uri="{BB962C8B-B14F-4D97-AF65-F5344CB8AC3E}">
        <p14:creationId xmlns:p14="http://schemas.microsoft.com/office/powerpoint/2010/main" val="6837997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3212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自我介紹</a:t>
            </a:r>
          </a:p>
        </p:txBody>
      </p:sp>
      <p:sp>
        <p:nvSpPr>
          <p:cNvPr id="130051" name="內容版面配置區 2"/>
          <p:cNvSpPr>
            <a:spLocks noGrp="1"/>
          </p:cNvSpPr>
          <p:nvPr>
            <p:ph idx="1"/>
          </p:nvPr>
        </p:nvSpPr>
        <p:spPr>
          <a:xfrm>
            <a:off x="468313" y="1341438"/>
            <a:ext cx="8229600" cy="4824412"/>
          </a:xfrm>
        </p:spPr>
        <p:txBody>
          <a:bodyPr/>
          <a:lstStyle/>
          <a:p>
            <a:r>
              <a:rPr lang="zh-TW" altLang="zh-TW" b="1" dirty="0" smtClean="0"/>
              <a:t>曹永忠</a:t>
            </a:r>
            <a:r>
              <a:rPr lang="en-US" altLang="zh-TW" b="1" dirty="0" smtClean="0"/>
              <a:t> (Yung-Chung </a:t>
            </a:r>
            <a:r>
              <a:rPr lang="en-US" altLang="zh-TW" b="1" dirty="0" err="1" smtClean="0"/>
              <a:t>Tsao</a:t>
            </a:r>
            <a:r>
              <a:rPr lang="en-US" altLang="zh-TW" b="1" dirty="0" smtClean="0"/>
              <a:t>) </a:t>
            </a:r>
            <a:r>
              <a:rPr lang="zh-TW" altLang="zh-TW" b="1" dirty="0" smtClean="0"/>
              <a:t>，</a:t>
            </a:r>
            <a:r>
              <a:rPr lang="zh-TW" altLang="zh-TW" dirty="0" smtClean="0"/>
              <a:t>目前為自由作家，專研於軟體工程、軟體開發與設計、物件導向程式設計，商品攝影及人像攝影。長期投入資訊系統設計與開發、企業應用系統開發、軟體工程、新產品開發管理、商品及人像攝影等領域，並持續發表作品及相關專業著作。</a:t>
            </a:r>
          </a:p>
          <a:p>
            <a:r>
              <a:rPr lang="en-US" altLang="zh-TW" sz="1800" dirty="0" err="1" smtClean="0"/>
              <a:t>Email:</a:t>
            </a:r>
            <a:r>
              <a:rPr lang="en-US" altLang="zh-TW" sz="1800" u="sng" dirty="0" err="1" smtClean="0">
                <a:hlinkClick r:id="rId3"/>
              </a:rPr>
              <a:t>prgbruce@gmail.com</a:t>
            </a:r>
            <a:endParaRPr lang="zh-TW" altLang="zh-TW" sz="1800" dirty="0" smtClean="0"/>
          </a:p>
          <a:p>
            <a:r>
              <a:rPr lang="en-US" altLang="zh-TW" sz="1800" dirty="0" smtClean="0"/>
              <a:t>Line ID</a:t>
            </a:r>
            <a:r>
              <a:rPr lang="zh-TW" altLang="zh-TW" sz="1800" dirty="0" smtClean="0"/>
              <a:t>：</a:t>
            </a:r>
            <a:r>
              <a:rPr lang="en-US" altLang="zh-TW" sz="1800" dirty="0" err="1" smtClean="0"/>
              <a:t>dr.brucetsao</a:t>
            </a:r>
            <a:endParaRPr lang="zh-TW" altLang="zh-TW" sz="1800" dirty="0" smtClean="0"/>
          </a:p>
          <a:p>
            <a:r>
              <a:rPr lang="zh-TW" altLang="zh-TW" sz="1800" dirty="0" smtClean="0"/>
              <a:t>部落格：</a:t>
            </a:r>
            <a:r>
              <a:rPr lang="en-US" altLang="zh-TW" sz="1800" u="sng" dirty="0" smtClean="0">
                <a:hlinkClick r:id="rId4"/>
              </a:rPr>
              <a:t>http://taiwanLinkIt ONE.blogspot.tw/</a:t>
            </a:r>
            <a:endParaRPr lang="zh-TW" altLang="zh-TW" sz="1800" dirty="0" smtClean="0"/>
          </a:p>
          <a:p>
            <a:r>
              <a:rPr lang="zh-TW" altLang="zh-TW" sz="1800" dirty="0" smtClean="0"/>
              <a:t>範例原始碼網址：</a:t>
            </a:r>
            <a:r>
              <a:rPr lang="en-US" altLang="zh-TW" sz="1800" u="sng" dirty="0">
                <a:hlinkClick r:id="rId5"/>
              </a:rPr>
              <a:t>https://</a:t>
            </a:r>
            <a:r>
              <a:rPr lang="en-US" altLang="zh-TW" sz="1800" u="sng" dirty="0" smtClean="0">
                <a:hlinkClick r:id="rId5"/>
              </a:rPr>
              <a:t>github.com/brucetsao/BruceCourses/tree/master/20160728_NTU</a:t>
            </a:r>
            <a:endParaRPr lang="en-US" altLang="zh-TW" sz="1800" u="sng" dirty="0" smtClean="0"/>
          </a:p>
          <a:p>
            <a:r>
              <a:rPr lang="zh-TW" altLang="zh-TW" sz="1800" dirty="0" smtClean="0"/>
              <a:t>臉書社群</a:t>
            </a:r>
            <a:r>
              <a:rPr lang="en-US" altLang="zh-TW" sz="1800" dirty="0" smtClean="0"/>
              <a:t>(</a:t>
            </a:r>
            <a:r>
              <a:rPr lang="en-US" altLang="zh-TW" sz="1800" dirty="0" err="1" smtClean="0"/>
              <a:t>Arduino.Taiwan</a:t>
            </a:r>
            <a:r>
              <a:rPr lang="en-US" altLang="zh-TW" sz="1800" dirty="0" smtClean="0"/>
              <a:t>)</a:t>
            </a:r>
            <a:r>
              <a:rPr lang="zh-TW" altLang="zh-TW" sz="1800" dirty="0" smtClean="0"/>
              <a:t>：</a:t>
            </a:r>
            <a:r>
              <a:rPr lang="en-US" altLang="zh-TW" sz="1800" u="sng" dirty="0" smtClean="0">
                <a:hlinkClick r:id="rId6"/>
              </a:rPr>
              <a:t>https://www.facebook.com/groups/Arduino.Taiwan/</a:t>
            </a:r>
            <a:endParaRPr lang="zh-TW" altLang="zh-TW" sz="1800" dirty="0" smtClean="0"/>
          </a:p>
          <a:p>
            <a:r>
              <a:rPr lang="zh-TW" altLang="zh-TW" sz="1800" dirty="0" smtClean="0"/>
              <a:t>活動官網：</a:t>
            </a:r>
            <a:r>
              <a:rPr lang="en-US" altLang="zh-TW" sz="1800" u="sng" dirty="0" smtClean="0">
                <a:hlinkClick r:id="rId7"/>
              </a:rPr>
              <a:t>http://Arduino.kktix.cc/</a:t>
            </a:r>
            <a:endParaRPr lang="zh-TW" altLang="zh-TW" sz="1800" dirty="0" smtClean="0"/>
          </a:p>
          <a:p>
            <a:r>
              <a:rPr lang="en-US" altLang="zh-TW" sz="1800" dirty="0" err="1" smtClean="0"/>
              <a:t>Youtube</a:t>
            </a:r>
            <a:r>
              <a:rPr lang="zh-TW" altLang="zh-TW" sz="1800" dirty="0" smtClean="0"/>
              <a:t>：</a:t>
            </a:r>
            <a:r>
              <a:rPr lang="en-US" altLang="zh-TW" sz="1800" u="sng" dirty="0" smtClean="0">
                <a:hlinkClick r:id="rId8"/>
              </a:rPr>
              <a:t>https://www.youtube.com/channel/UCcYG2yY_u0m1aotcA4hrRgQ</a:t>
            </a:r>
            <a:endParaRPr lang="zh-TW" altLang="en-US" sz="1800" dirty="0" smtClean="0"/>
          </a:p>
        </p:txBody>
      </p:sp>
      <p:sp>
        <p:nvSpPr>
          <p:cNvPr id="130052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E7F0DF7-B586-491F-8CEC-31E5B8D6B14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0053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0054" name="Picture 6" descr="D:\永忠研究\經履歷資料\名片\名片印刷_曹永忠1040304\名片印刷檔\Line_dr_brucetsa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017838"/>
            <a:ext cx="107632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84F2DD-4C58-4869-9FE0-50F1F40150F7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1076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1077" name="Picture 2" descr="D:\永忠研究\經履歷資料\mylogo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205038"/>
            <a:ext cx="6842125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常見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SG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90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6" name="Picture 2" descr="D:\永忠研究\開課\台大創新設計學院\201607台大開課\fig\SG9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1" b="23295"/>
          <a:stretch/>
        </p:blipFill>
        <p:spPr bwMode="auto">
          <a:xfrm>
            <a:off x="1403648" y="1934817"/>
            <a:ext cx="6212632" cy="337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4628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常見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MG 995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50" name="Picture 2" descr="D:\永忠研究\開課\台大創新設計學院\201607台大開課\fig\MG99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1" b="9902"/>
          <a:stretch/>
        </p:blipFill>
        <p:spPr bwMode="auto">
          <a:xfrm>
            <a:off x="1475656" y="1656522"/>
            <a:ext cx="6629400" cy="450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9232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舵機機構</a:t>
            </a:r>
          </a:p>
        </p:txBody>
      </p:sp>
      <p:pic>
        <p:nvPicPr>
          <p:cNvPr id="3075" name="Picture 3" descr="舵機拆解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64906"/>
            <a:ext cx="7852274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0497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dirty="0"/>
              <a:t>舵機轉速簡圖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098" name="Picture 2" descr="舵機轉速簡圖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700807"/>
            <a:ext cx="3744416" cy="4848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0497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dirty="0"/>
              <a:t>簡易舵機控制線路圖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123" name="Picture 3" descr="D:\永忠研究\開課\台大創新設計學院\201607台大開課\線路圖\舵機連接電路圖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59942"/>
            <a:ext cx="5973763" cy="510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0497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9628</TotalTime>
  <Words>952</Words>
  <Application>Microsoft Office PowerPoint</Application>
  <PresentationFormat>如螢幕大小 (4:3)</PresentationFormat>
  <Paragraphs>469</Paragraphs>
  <Slides>47</Slides>
  <Notes>47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48" baseType="lpstr">
      <vt:lpstr>Pixel</vt:lpstr>
      <vt:lpstr>動力機械工作坊 手機控制篇</vt:lpstr>
      <vt:lpstr> 大 綱</vt:lpstr>
      <vt:lpstr>模組篇</vt:lpstr>
      <vt:lpstr>舵機篇</vt:lpstr>
      <vt:lpstr>常見SG 90</vt:lpstr>
      <vt:lpstr>常見MG 995</vt:lpstr>
      <vt:lpstr>舵機機構</vt:lpstr>
      <vt:lpstr>舵機轉速簡圖</vt:lpstr>
      <vt:lpstr>簡易舵機控制線路圖</vt:lpstr>
      <vt:lpstr>開啟程式BT_Car02</vt:lpstr>
      <vt:lpstr>BT_Car02程式重點解說</vt:lpstr>
      <vt:lpstr>超音波感測模組</vt:lpstr>
      <vt:lpstr>SR-04 正面</vt:lpstr>
      <vt:lpstr>SR-04 背面</vt:lpstr>
      <vt:lpstr>超音波測距模組規格(HC-SR04)</vt:lpstr>
      <vt:lpstr>HC-SR04超音波模組接腳表</vt:lpstr>
      <vt:lpstr>HC-SR04超音波模組接腳圖</vt:lpstr>
      <vt:lpstr>開啟程式BT_Car03</vt:lpstr>
      <vt:lpstr>BT_Car03程式重點解說</vt:lpstr>
      <vt:lpstr>人體紅外線感測器(PIR Sensor)</vt:lpstr>
      <vt:lpstr>人體紅外線感測器(PIR Sensor)</vt:lpstr>
      <vt:lpstr>人體紅外線感測器(PIR Sensor)</vt:lpstr>
      <vt:lpstr>人體紅外線感測器(PIR Sensor)</vt:lpstr>
      <vt:lpstr>人體紅外線感測器(PIR Sensor)</vt:lpstr>
      <vt:lpstr>人體紅外線感測器(PIR Sensor)</vt:lpstr>
      <vt:lpstr>人體紅外線感測器(PIR Sensor)</vt:lpstr>
      <vt:lpstr>開啟程式BT_Car04</vt:lpstr>
      <vt:lpstr>BT_Car04程式重點解說</vt:lpstr>
      <vt:lpstr>雷射/燈光模組</vt:lpstr>
      <vt:lpstr>雷射/燈光模組</vt:lpstr>
      <vt:lpstr>雷射/燈光模組</vt:lpstr>
      <vt:lpstr>開啟程式BT_Car05</vt:lpstr>
      <vt:lpstr>BT_Car05程式重點解說</vt:lpstr>
      <vt:lpstr>聲音模組</vt:lpstr>
      <vt:lpstr>揚聲器(喇叭)</vt:lpstr>
      <vt:lpstr>揚聲器(喇叭) 接腳圖</vt:lpstr>
      <vt:lpstr>Tone頻率表</vt:lpstr>
      <vt:lpstr>Tone音階頻率對照表</vt:lpstr>
      <vt:lpstr>Arduino 喇吧接線圖</vt:lpstr>
      <vt:lpstr>開啟程式BT_Car06</vt:lpstr>
      <vt:lpstr>BT_Car05程式重點解說</vt:lpstr>
      <vt:lpstr>專題開發</vt:lpstr>
      <vt:lpstr>分組</vt:lpstr>
      <vt:lpstr>分組規則</vt:lpstr>
      <vt:lpstr>Q  &amp;  A</vt:lpstr>
      <vt:lpstr>自我介紹</vt:lpstr>
      <vt:lpstr>PowerPoint 簡報</vt:lpstr>
    </vt:vector>
  </TitlesOfParts>
  <Company>靜宜大學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動力機械工作坊擴充模組控制介紹</dc:title>
  <dc:subject>開發版安裝與程式介紹</dc:subject>
  <dc:creator>曹永忠</dc:creator>
  <cp:keywords>擴充模組控制介紹</cp:keywords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749</cp:revision>
  <cp:lastPrinted>2016-05-25T11:54:26Z</cp:lastPrinted>
  <dcterms:created xsi:type="dcterms:W3CDTF">2003-11-29T08:49:29Z</dcterms:created>
  <dcterms:modified xsi:type="dcterms:W3CDTF">2017-01-14T16:09:32Z</dcterms:modified>
</cp:coreProperties>
</file>